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6" r:id="rId2"/>
    <p:sldId id="273" r:id="rId3"/>
    <p:sldId id="280" r:id="rId4"/>
    <p:sldId id="282" r:id="rId5"/>
    <p:sldId id="258" r:id="rId6"/>
    <p:sldId id="265" r:id="rId7"/>
    <p:sldId id="261" r:id="rId8"/>
    <p:sldId id="283" r:id="rId9"/>
    <p:sldId id="269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24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06" autoAdjust="0"/>
    <p:restoredTop sz="94660"/>
  </p:normalViewPr>
  <p:slideViewPr>
    <p:cSldViewPr>
      <p:cViewPr varScale="1">
        <p:scale>
          <a:sx n="48" d="100"/>
          <a:sy n="48" d="100"/>
        </p:scale>
        <p:origin x="-102" y="-108"/>
      </p:cViewPr>
      <p:guideLst>
        <p:guide orient="horz" pos="624"/>
        <p:guide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B66D8-D586-6B46-ABB6-773E4FC7525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B353C-816D-A442-BDDB-FEC34ABCC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3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3600"/>
            <a:ext cx="6400800" cy="685799"/>
          </a:xfrm>
        </p:spPr>
        <p:txBody>
          <a:bodyPr anchor="t">
            <a:normAutofit/>
          </a:bodyPr>
          <a:lstStyle>
            <a:lvl1pPr algn="ctr">
              <a:defRPr sz="3600" b="1" i="0">
                <a:solidFill>
                  <a:schemeClr val="tx1"/>
                </a:solidFill>
                <a:latin typeface="Gotham HTF" charset="0"/>
                <a:ea typeface="Gotham HTF" charset="0"/>
                <a:cs typeface="Gotham HTF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399"/>
            <a:ext cx="6400800" cy="457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i="1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4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3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6783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230B-F642-8349-A125-BF1F59E38F31}" type="datetime1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7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040188" cy="6096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57401"/>
            <a:ext cx="4040188" cy="40687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371600"/>
            <a:ext cx="4041775" cy="6096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057401"/>
            <a:ext cx="4041775" cy="40687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6EB9-9C7D-3A49-A17C-A84D39731E9F}" type="datetime1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9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AAD25-49FD-FA48-8544-F37D530E0C71}" type="datetime1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2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6934200" cy="914400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96200" y="6613525"/>
            <a:ext cx="990600" cy="168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CA874-385D-7D40-8483-886A8DD3C4DA}" type="datetime1">
              <a:rPr lang="en-US" smtClean="0"/>
              <a:t>1/9/2018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1"/>
            <a:ext cx="655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340475"/>
            <a:ext cx="533400" cy="196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C37F8-DB9F-4D58-B490-F5ECA928C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5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2" r:id="rId4"/>
    <p:sldLayoutId id="2147483653" r:id="rId5"/>
    <p:sldLayoutId id="2147483654" r:id="rId6"/>
  </p:sldLayoutIdLst>
  <p:hf hdr="0" ftr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72641" indent="-166688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215504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–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ts val="225"/>
        </a:spcBef>
        <a:spcAft>
          <a:spcPts val="45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dataclips.azurewebsites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examples.html" TargetMode="External"/><Relationship Id="rId2" Type="http://schemas.openxmlformats.org/officeDocument/2006/relationships/hyperlink" Target="https://github.com/d3/d3/wiki/Galle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shif.me/" TargetMode="External"/><Relationship Id="rId5" Type="http://schemas.openxmlformats.org/officeDocument/2006/relationships/hyperlink" Target="https://vega.github.io/editor/#/examples/vega-lite/rect_binned_heatmap" TargetMode="External"/><Relationship Id="rId4" Type="http://schemas.openxmlformats.org/officeDocument/2006/relationships/hyperlink" Target="https://plot.ly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us-bea.github.io/econ-visual-guide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a.Julca@bea.gov" TargetMode="External"/><Relationship Id="rId2" Type="http://schemas.openxmlformats.org/officeDocument/2006/relationships/hyperlink" Target="mailto:Jeffrey.Chen@bea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us-be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Narratives: Data </a:t>
            </a:r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2400" y="10668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53" indent="0">
              <a:buNone/>
            </a:pPr>
            <a:r>
              <a:rPr lang="en-US" dirty="0" err="1" smtClean="0"/>
              <a:t>DataClips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://dataclips.azurewebsites.net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266700" y="5906869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F. </a:t>
            </a:r>
            <a:r>
              <a:rPr lang="en-US" dirty="0" err="1"/>
              <a:t>Amini</a:t>
            </a:r>
            <a:r>
              <a:rPr lang="en-US" dirty="0"/>
              <a:t>, </a:t>
            </a:r>
            <a:r>
              <a:rPr lang="en-US" dirty="0" smtClean="0"/>
              <a:t>et al. </a:t>
            </a:r>
            <a:r>
              <a:rPr lang="en-US" dirty="0"/>
              <a:t>"Authoring Data-Driven Videos with </a:t>
            </a:r>
            <a:r>
              <a:rPr lang="en-US" dirty="0" err="1"/>
              <a:t>DataClips</a:t>
            </a:r>
            <a:r>
              <a:rPr lang="en-US" dirty="0"/>
              <a:t>," in 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, vol. 23, no. 1, pp. 501-510, Jan. 2017.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6857999" cy="435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ata 13"/>
          <p:cNvSpPr/>
          <p:nvPr/>
        </p:nvSpPr>
        <p:spPr>
          <a:xfrm>
            <a:off x="4210050" y="1828800"/>
            <a:ext cx="4648200" cy="192024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Visual Form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9" name="Flowchart: Data 8"/>
          <p:cNvSpPr/>
          <p:nvPr/>
        </p:nvSpPr>
        <p:spPr>
          <a:xfrm>
            <a:off x="76200" y="1828800"/>
            <a:ext cx="4648200" cy="192024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Data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…So, what’s any of that got to do with BEA?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90500" y="5754469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S.K</a:t>
            </a:r>
            <a:r>
              <a:rPr lang="en-US" dirty="0" smtClean="0"/>
              <a:t>. Card, </a:t>
            </a:r>
            <a:r>
              <a:rPr lang="en-US" dirty="0"/>
              <a:t>J.D. </a:t>
            </a:r>
            <a:r>
              <a:rPr lang="en-US" dirty="0" err="1" smtClean="0"/>
              <a:t>Mackinlay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/>
              <a:t>B. </a:t>
            </a:r>
            <a:r>
              <a:rPr lang="en-US" dirty="0" err="1" smtClean="0"/>
              <a:t>Shneiderman</a:t>
            </a:r>
            <a:r>
              <a:rPr lang="en-US" dirty="0" smtClean="0"/>
              <a:t> [eds.], “Readings </a:t>
            </a:r>
            <a:r>
              <a:rPr lang="en-US" dirty="0"/>
              <a:t>in information visualization: using vision to think</a:t>
            </a:r>
            <a:r>
              <a:rPr lang="en-US" dirty="0" smtClean="0"/>
              <a:t>.” </a:t>
            </a:r>
            <a:r>
              <a:rPr lang="en-US" i="1" dirty="0"/>
              <a:t>Morgan </a:t>
            </a:r>
            <a:r>
              <a:rPr lang="en-US" i="1" dirty="0" smtClean="0"/>
              <a:t>Kaufmann</a:t>
            </a:r>
            <a:r>
              <a:rPr lang="en-US" i="1" dirty="0"/>
              <a:t>,</a:t>
            </a:r>
            <a:r>
              <a:rPr lang="en-US" dirty="0" smtClean="0"/>
              <a:t> 1999.</a:t>
            </a:r>
            <a:endParaRPr lang="en-US" i="1" dirty="0"/>
          </a:p>
        </p:txBody>
      </p:sp>
      <p:sp>
        <p:nvSpPr>
          <p:cNvPr id="7" name="Flowchart: Data 6"/>
          <p:cNvSpPr/>
          <p:nvPr/>
        </p:nvSpPr>
        <p:spPr>
          <a:xfrm>
            <a:off x="4381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0" name="Flowchart: Data 9"/>
          <p:cNvSpPr/>
          <p:nvPr/>
        </p:nvSpPr>
        <p:spPr>
          <a:xfrm>
            <a:off x="22669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Tables</a:t>
            </a:r>
            <a:endParaRPr lang="en-US" dirty="0"/>
          </a:p>
        </p:txBody>
      </p:sp>
      <p:sp>
        <p:nvSpPr>
          <p:cNvPr id="11" name="Flowchart: Data 10"/>
          <p:cNvSpPr/>
          <p:nvPr/>
        </p:nvSpPr>
        <p:spPr>
          <a:xfrm>
            <a:off x="45529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Structures</a:t>
            </a:r>
            <a:endParaRPr lang="en-US" dirty="0"/>
          </a:p>
        </p:txBody>
      </p:sp>
      <p:sp>
        <p:nvSpPr>
          <p:cNvPr id="12" name="Flowchart: Data 11"/>
          <p:cNvSpPr/>
          <p:nvPr/>
        </p:nvSpPr>
        <p:spPr>
          <a:xfrm>
            <a:off x="63817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19400" y="1263134"/>
            <a:ext cx="27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“The Visualization Pipeline”</a:t>
            </a:r>
            <a:endParaRPr lang="en-US" dirty="0"/>
          </a:p>
        </p:txBody>
      </p:sp>
      <p:sp>
        <p:nvSpPr>
          <p:cNvPr id="15" name="Flowchart: Process 14"/>
          <p:cNvSpPr/>
          <p:nvPr/>
        </p:nvSpPr>
        <p:spPr>
          <a:xfrm>
            <a:off x="3505200" y="4724400"/>
            <a:ext cx="1295400" cy="914400"/>
          </a:xfrm>
          <a:prstGeom prst="flowChart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Human Interaction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7" idx="5"/>
            <a:endCxn id="10" idx="2"/>
          </p:cNvCxnSpPr>
          <p:nvPr/>
        </p:nvCxnSpPr>
        <p:spPr>
          <a:xfrm>
            <a:off x="2166366" y="2971800"/>
            <a:ext cx="29260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5"/>
            <a:endCxn id="11" idx="2"/>
          </p:cNvCxnSpPr>
          <p:nvPr/>
        </p:nvCxnSpPr>
        <p:spPr>
          <a:xfrm>
            <a:off x="3995166" y="2971800"/>
            <a:ext cx="74980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5"/>
            <a:endCxn id="12" idx="2"/>
          </p:cNvCxnSpPr>
          <p:nvPr/>
        </p:nvCxnSpPr>
        <p:spPr>
          <a:xfrm>
            <a:off x="6281166" y="2971800"/>
            <a:ext cx="29260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6200000" flipV="1">
            <a:off x="2941320" y="3512820"/>
            <a:ext cx="670560" cy="1752600"/>
          </a:xfrm>
          <a:prstGeom prst="bentConnector3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 flipH="1" flipV="1">
            <a:off x="4775835" y="3430905"/>
            <a:ext cx="670560" cy="1916430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152900" y="4053840"/>
            <a:ext cx="0" cy="67056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835273" y="3695700"/>
            <a:ext cx="1130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10000" y="3695700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541645" y="3695700"/>
            <a:ext cx="1130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3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ata 13"/>
          <p:cNvSpPr/>
          <p:nvPr/>
        </p:nvSpPr>
        <p:spPr>
          <a:xfrm>
            <a:off x="4210050" y="1828800"/>
            <a:ext cx="4648200" cy="192024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Visual Form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9" name="Flowchart: Data 8"/>
          <p:cNvSpPr/>
          <p:nvPr/>
        </p:nvSpPr>
        <p:spPr>
          <a:xfrm>
            <a:off x="76200" y="1828800"/>
            <a:ext cx="4648200" cy="192024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Data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…So, what’s any of that got to do with BEA?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90500" y="5754469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S.K</a:t>
            </a:r>
            <a:r>
              <a:rPr lang="en-US" dirty="0" smtClean="0"/>
              <a:t>. Card, </a:t>
            </a:r>
            <a:r>
              <a:rPr lang="en-US" dirty="0"/>
              <a:t>J.D. </a:t>
            </a:r>
            <a:r>
              <a:rPr lang="en-US" dirty="0" err="1" smtClean="0"/>
              <a:t>Mackinlay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/>
              <a:t>B. </a:t>
            </a:r>
            <a:r>
              <a:rPr lang="en-US" dirty="0" err="1" smtClean="0"/>
              <a:t>Shneiderman</a:t>
            </a:r>
            <a:r>
              <a:rPr lang="en-US" dirty="0" smtClean="0"/>
              <a:t> [eds.], “Readings </a:t>
            </a:r>
            <a:r>
              <a:rPr lang="en-US" dirty="0"/>
              <a:t>in information visualization: using vision to think</a:t>
            </a:r>
            <a:r>
              <a:rPr lang="en-US" dirty="0" smtClean="0"/>
              <a:t>.” </a:t>
            </a:r>
            <a:r>
              <a:rPr lang="en-US" i="1" dirty="0"/>
              <a:t>Morgan </a:t>
            </a:r>
            <a:r>
              <a:rPr lang="en-US" i="1" dirty="0" smtClean="0"/>
              <a:t>Kaufmann</a:t>
            </a:r>
            <a:r>
              <a:rPr lang="en-US" i="1" dirty="0"/>
              <a:t>,</a:t>
            </a:r>
            <a:r>
              <a:rPr lang="en-US" dirty="0" smtClean="0"/>
              <a:t> 1999.</a:t>
            </a:r>
            <a:endParaRPr lang="en-US" i="1" dirty="0"/>
          </a:p>
        </p:txBody>
      </p:sp>
      <p:sp>
        <p:nvSpPr>
          <p:cNvPr id="7" name="Flowchart: Data 6"/>
          <p:cNvSpPr/>
          <p:nvPr/>
        </p:nvSpPr>
        <p:spPr>
          <a:xfrm>
            <a:off x="4381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0" name="Flowchart: Data 9"/>
          <p:cNvSpPr/>
          <p:nvPr/>
        </p:nvSpPr>
        <p:spPr>
          <a:xfrm>
            <a:off x="22669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Tables</a:t>
            </a:r>
            <a:endParaRPr lang="en-US" dirty="0"/>
          </a:p>
        </p:txBody>
      </p:sp>
      <p:sp>
        <p:nvSpPr>
          <p:cNvPr id="11" name="Flowchart: Data 10"/>
          <p:cNvSpPr/>
          <p:nvPr/>
        </p:nvSpPr>
        <p:spPr>
          <a:xfrm>
            <a:off x="45529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Structures</a:t>
            </a:r>
            <a:endParaRPr lang="en-US" dirty="0"/>
          </a:p>
        </p:txBody>
      </p:sp>
      <p:sp>
        <p:nvSpPr>
          <p:cNvPr id="12" name="Flowchart: Data 11"/>
          <p:cNvSpPr/>
          <p:nvPr/>
        </p:nvSpPr>
        <p:spPr>
          <a:xfrm>
            <a:off x="63817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19400" y="1263134"/>
            <a:ext cx="27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“The Visualization Pipeline”</a:t>
            </a:r>
            <a:endParaRPr lang="en-US" dirty="0"/>
          </a:p>
        </p:txBody>
      </p:sp>
      <p:sp>
        <p:nvSpPr>
          <p:cNvPr id="15" name="Flowchart: Process 14"/>
          <p:cNvSpPr/>
          <p:nvPr/>
        </p:nvSpPr>
        <p:spPr>
          <a:xfrm>
            <a:off x="3505200" y="4724400"/>
            <a:ext cx="1295400" cy="914400"/>
          </a:xfrm>
          <a:prstGeom prst="flowChart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Human Interaction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7" idx="5"/>
            <a:endCxn id="10" idx="2"/>
          </p:cNvCxnSpPr>
          <p:nvPr/>
        </p:nvCxnSpPr>
        <p:spPr>
          <a:xfrm>
            <a:off x="2166366" y="2971800"/>
            <a:ext cx="29260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5"/>
            <a:endCxn id="11" idx="2"/>
          </p:cNvCxnSpPr>
          <p:nvPr/>
        </p:nvCxnSpPr>
        <p:spPr>
          <a:xfrm>
            <a:off x="3995166" y="2971800"/>
            <a:ext cx="74980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5"/>
            <a:endCxn id="12" idx="2"/>
          </p:cNvCxnSpPr>
          <p:nvPr/>
        </p:nvCxnSpPr>
        <p:spPr>
          <a:xfrm>
            <a:off x="6281166" y="2971800"/>
            <a:ext cx="29260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6200000" flipV="1">
            <a:off x="2941320" y="3512820"/>
            <a:ext cx="670560" cy="1752600"/>
          </a:xfrm>
          <a:prstGeom prst="bentConnector3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 flipH="1" flipV="1">
            <a:off x="4775835" y="3430905"/>
            <a:ext cx="670560" cy="1916430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152900" y="4053840"/>
            <a:ext cx="0" cy="67056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835273" y="3695700"/>
            <a:ext cx="1130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10000" y="3695700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541645" y="3695700"/>
            <a:ext cx="1130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3" name="Circular Arrow 2"/>
          <p:cNvSpPr/>
          <p:nvPr/>
        </p:nvSpPr>
        <p:spPr>
          <a:xfrm rot="9877560">
            <a:off x="1950527" y="3265405"/>
            <a:ext cx="431677" cy="434181"/>
          </a:xfrm>
          <a:prstGeom prst="circularArrow">
            <a:avLst>
              <a:gd name="adj1" fmla="val 11165"/>
              <a:gd name="adj2" fmla="val 1142319"/>
              <a:gd name="adj3" fmla="val 7511959"/>
              <a:gd name="adj4" fmla="val 10800000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9877560">
            <a:off x="4242892" y="3265405"/>
            <a:ext cx="431677" cy="434181"/>
          </a:xfrm>
          <a:prstGeom prst="circularArrow">
            <a:avLst>
              <a:gd name="adj1" fmla="val 11165"/>
              <a:gd name="adj2" fmla="val 1142319"/>
              <a:gd name="adj3" fmla="val 7511959"/>
              <a:gd name="adj4" fmla="val 10800000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9877560">
            <a:off x="6071691" y="3265404"/>
            <a:ext cx="431677" cy="434181"/>
          </a:xfrm>
          <a:prstGeom prst="circularArrow">
            <a:avLst>
              <a:gd name="adj1" fmla="val 11165"/>
              <a:gd name="adj2" fmla="val 1142319"/>
              <a:gd name="adj3" fmla="val 7511959"/>
              <a:gd name="adj4" fmla="val 10800000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228600" y="1263134"/>
            <a:ext cx="3657600" cy="4375666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00695" y="1294662"/>
            <a:ext cx="6786105" cy="43756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You (Data </a:t>
            </a:r>
            <a:r>
              <a:rPr lang="en-US" dirty="0" smtClean="0">
                <a:solidFill>
                  <a:schemeClr val="tx1"/>
                </a:solidFill>
              </a:rPr>
              <a:t>Users)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lowchart: Data 13"/>
          <p:cNvSpPr/>
          <p:nvPr/>
        </p:nvSpPr>
        <p:spPr>
          <a:xfrm>
            <a:off x="4210050" y="1828800"/>
            <a:ext cx="4648200" cy="192024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Visual Form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9" name="Flowchart: Data 8"/>
          <p:cNvSpPr/>
          <p:nvPr/>
        </p:nvSpPr>
        <p:spPr>
          <a:xfrm>
            <a:off x="76200" y="1828800"/>
            <a:ext cx="4648200" cy="192024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Data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…So, what’s any of that got to do with BEA?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2641" indent="-166688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215504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90500" y="5754469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S.K</a:t>
            </a:r>
            <a:r>
              <a:rPr lang="en-US" dirty="0" smtClean="0"/>
              <a:t>. Card, </a:t>
            </a:r>
            <a:r>
              <a:rPr lang="en-US" dirty="0"/>
              <a:t>J.D. </a:t>
            </a:r>
            <a:r>
              <a:rPr lang="en-US" dirty="0" err="1" smtClean="0"/>
              <a:t>Mackinlay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/>
              <a:t>B. </a:t>
            </a:r>
            <a:r>
              <a:rPr lang="en-US" dirty="0" err="1" smtClean="0"/>
              <a:t>Shneiderman</a:t>
            </a:r>
            <a:r>
              <a:rPr lang="en-US" dirty="0" smtClean="0"/>
              <a:t> [eds.], “Readings </a:t>
            </a:r>
            <a:r>
              <a:rPr lang="en-US" dirty="0"/>
              <a:t>in information visualization: using vision to think</a:t>
            </a:r>
            <a:r>
              <a:rPr lang="en-US" dirty="0" smtClean="0"/>
              <a:t>.” </a:t>
            </a:r>
            <a:r>
              <a:rPr lang="en-US" i="1" dirty="0"/>
              <a:t>Morgan </a:t>
            </a:r>
            <a:r>
              <a:rPr lang="en-US" i="1" dirty="0" smtClean="0"/>
              <a:t>Kaufmann</a:t>
            </a:r>
            <a:r>
              <a:rPr lang="en-US" i="1" dirty="0"/>
              <a:t>,</a:t>
            </a:r>
            <a:r>
              <a:rPr lang="en-US" dirty="0" smtClean="0"/>
              <a:t> 1999.</a:t>
            </a:r>
            <a:endParaRPr lang="en-US" i="1" dirty="0"/>
          </a:p>
        </p:txBody>
      </p:sp>
      <p:sp>
        <p:nvSpPr>
          <p:cNvPr id="7" name="Flowchart: Data 6"/>
          <p:cNvSpPr/>
          <p:nvPr/>
        </p:nvSpPr>
        <p:spPr>
          <a:xfrm>
            <a:off x="4381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10" name="Flowchart: Data 9"/>
          <p:cNvSpPr/>
          <p:nvPr/>
        </p:nvSpPr>
        <p:spPr>
          <a:xfrm>
            <a:off x="22669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Tables</a:t>
            </a:r>
            <a:endParaRPr lang="en-US" dirty="0"/>
          </a:p>
        </p:txBody>
      </p:sp>
      <p:sp>
        <p:nvSpPr>
          <p:cNvPr id="11" name="Flowchart: Data 10"/>
          <p:cNvSpPr/>
          <p:nvPr/>
        </p:nvSpPr>
        <p:spPr>
          <a:xfrm>
            <a:off x="45529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Structures</a:t>
            </a:r>
            <a:endParaRPr lang="en-US" dirty="0"/>
          </a:p>
        </p:txBody>
      </p:sp>
      <p:sp>
        <p:nvSpPr>
          <p:cNvPr id="12" name="Flowchart: Data 11"/>
          <p:cNvSpPr/>
          <p:nvPr/>
        </p:nvSpPr>
        <p:spPr>
          <a:xfrm>
            <a:off x="6381750" y="2552700"/>
            <a:ext cx="1920240" cy="838200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19400" y="1263134"/>
            <a:ext cx="27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“The Visualization Pipeline”</a:t>
            </a:r>
            <a:endParaRPr lang="en-US" dirty="0"/>
          </a:p>
        </p:txBody>
      </p:sp>
      <p:sp>
        <p:nvSpPr>
          <p:cNvPr id="15" name="Flowchart: Process 14"/>
          <p:cNvSpPr/>
          <p:nvPr/>
        </p:nvSpPr>
        <p:spPr>
          <a:xfrm>
            <a:off x="3505200" y="4724400"/>
            <a:ext cx="1295400" cy="914400"/>
          </a:xfrm>
          <a:prstGeom prst="flowChartProcess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Human Interaction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7" idx="5"/>
            <a:endCxn id="10" idx="2"/>
          </p:cNvCxnSpPr>
          <p:nvPr/>
        </p:nvCxnSpPr>
        <p:spPr>
          <a:xfrm>
            <a:off x="2166366" y="2971800"/>
            <a:ext cx="29260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5"/>
            <a:endCxn id="11" idx="2"/>
          </p:cNvCxnSpPr>
          <p:nvPr/>
        </p:nvCxnSpPr>
        <p:spPr>
          <a:xfrm>
            <a:off x="3995166" y="2971800"/>
            <a:ext cx="74980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5"/>
            <a:endCxn id="12" idx="2"/>
          </p:cNvCxnSpPr>
          <p:nvPr/>
        </p:nvCxnSpPr>
        <p:spPr>
          <a:xfrm>
            <a:off x="6281166" y="2971800"/>
            <a:ext cx="29260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6200000" flipV="1">
            <a:off x="2941320" y="3512820"/>
            <a:ext cx="670560" cy="1752600"/>
          </a:xfrm>
          <a:prstGeom prst="bentConnector3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 flipH="1" flipV="1">
            <a:off x="4775835" y="3430905"/>
            <a:ext cx="670560" cy="1916430"/>
          </a:xfrm>
          <a:prstGeom prst="bentConnector3">
            <a:avLst>
              <a:gd name="adj1" fmla="val 50000"/>
            </a:avLst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152900" y="4053840"/>
            <a:ext cx="0" cy="67056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835273" y="3695700"/>
            <a:ext cx="1130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10000" y="3695700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541645" y="3695700"/>
            <a:ext cx="1130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3" name="Circular Arrow 2"/>
          <p:cNvSpPr/>
          <p:nvPr/>
        </p:nvSpPr>
        <p:spPr>
          <a:xfrm rot="9877560">
            <a:off x="1950527" y="3265405"/>
            <a:ext cx="431677" cy="434181"/>
          </a:xfrm>
          <a:prstGeom prst="circularArrow">
            <a:avLst>
              <a:gd name="adj1" fmla="val 11165"/>
              <a:gd name="adj2" fmla="val 1142319"/>
              <a:gd name="adj3" fmla="val 7511959"/>
              <a:gd name="adj4" fmla="val 10800000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9877560">
            <a:off x="4242892" y="3265405"/>
            <a:ext cx="431677" cy="434181"/>
          </a:xfrm>
          <a:prstGeom prst="circularArrow">
            <a:avLst>
              <a:gd name="adj1" fmla="val 11165"/>
              <a:gd name="adj2" fmla="val 1142319"/>
              <a:gd name="adj3" fmla="val 7511959"/>
              <a:gd name="adj4" fmla="val 10800000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9877560">
            <a:off x="6071691" y="3265404"/>
            <a:ext cx="431677" cy="434181"/>
          </a:xfrm>
          <a:prstGeom prst="circularArrow">
            <a:avLst>
              <a:gd name="adj1" fmla="val 11165"/>
              <a:gd name="adj2" fmla="val 1142319"/>
              <a:gd name="adj3" fmla="val 7511959"/>
              <a:gd name="adj4" fmla="val 10800000"/>
              <a:gd name="adj5" fmla="val 1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3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6" grpId="0" animBg="1"/>
      <p:bldP spid="14" grpId="0" animBg="1"/>
      <p:bldP spid="9" grpId="0" animBg="1"/>
      <p:bldP spid="13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Getting and reshaping the data: </a:t>
            </a:r>
            <a:r>
              <a:rPr lang="en-US" b="1" dirty="0" smtClean="0"/>
              <a:t>E</a:t>
            </a:r>
            <a:r>
              <a:rPr lang="en-US" dirty="0" smtClean="0"/>
              <a:t>xtract, </a:t>
            </a:r>
            <a:r>
              <a:rPr lang="en-US" b="1" dirty="0" smtClean="0"/>
              <a:t>T</a:t>
            </a:r>
            <a:r>
              <a:rPr lang="en-US" dirty="0" smtClean="0"/>
              <a:t>ransform, </a:t>
            </a:r>
            <a:r>
              <a:rPr lang="en-US" b="1" dirty="0" smtClean="0"/>
              <a:t>L</a:t>
            </a:r>
            <a:r>
              <a:rPr lang="en-US" dirty="0" smtClean="0"/>
              <a:t>oad (ETL)</a:t>
            </a:r>
          </a:p>
          <a:p>
            <a:pPr lvl="1"/>
            <a:r>
              <a:rPr lang="en-US" dirty="0" smtClean="0"/>
              <a:t>Manually via UI</a:t>
            </a:r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 (commonly R, Python, JavaScript)</a:t>
            </a:r>
          </a:p>
          <a:p>
            <a:pPr lvl="1"/>
            <a:r>
              <a:rPr lang="en-US" dirty="0" smtClean="0"/>
              <a:t>Our use case: BEA API using R with </a:t>
            </a:r>
            <a:r>
              <a:rPr lang="en-US" dirty="0"/>
              <a:t>package </a:t>
            </a:r>
            <a:r>
              <a:rPr lang="en-US" dirty="0" err="1" smtClean="0"/>
              <a:t>bea.R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Industry standard: </a:t>
            </a:r>
            <a:r>
              <a:rPr lang="en-US" dirty="0" smtClean="0">
                <a:hlinkClick r:id="rId2"/>
              </a:rPr>
              <a:t>D3.js</a:t>
            </a:r>
            <a:r>
              <a:rPr lang="en-US" dirty="0" smtClean="0"/>
              <a:t> (JavaScript) [</a:t>
            </a:r>
            <a:r>
              <a:rPr lang="en-US" b="1" dirty="0" smtClean="0"/>
              <a:t>warning</a:t>
            </a:r>
            <a:r>
              <a:rPr lang="en-US" dirty="0" smtClean="0"/>
              <a:t>: steep learning curve]</a:t>
            </a:r>
          </a:p>
          <a:p>
            <a:pPr lvl="1"/>
            <a:r>
              <a:rPr lang="en-US" dirty="0" smtClean="0">
                <a:hlinkClick r:id="rId3"/>
              </a:rPr>
              <a:t>Leaflet</a:t>
            </a:r>
            <a:r>
              <a:rPr lang="en-US" dirty="0" smtClean="0"/>
              <a:t> (JavaScript library; ported to R) is common for geospatial data</a:t>
            </a:r>
          </a:p>
          <a:p>
            <a:pPr lvl="1"/>
            <a:r>
              <a:rPr lang="en-US" dirty="0" smtClean="0">
                <a:hlinkClick r:id="rId4"/>
              </a:rPr>
              <a:t>plot.ly</a:t>
            </a:r>
            <a:r>
              <a:rPr lang="en-US" dirty="0" smtClean="0"/>
              <a:t> (</a:t>
            </a:r>
            <a:r>
              <a:rPr lang="en-US" dirty="0"/>
              <a:t>JavaScript </a:t>
            </a:r>
            <a:r>
              <a:rPr lang="en-US" dirty="0" smtClean="0"/>
              <a:t>library; ported to R, Python, MATLAB)</a:t>
            </a:r>
          </a:p>
          <a:p>
            <a:pPr lvl="1"/>
            <a:r>
              <a:rPr lang="en-US" dirty="0"/>
              <a:t>ggplot2 in R for static </a:t>
            </a:r>
            <a:r>
              <a:rPr lang="en-US" dirty="0" smtClean="0"/>
              <a:t>visualization, </a:t>
            </a:r>
            <a:r>
              <a:rPr lang="en-US" dirty="0" err="1" smtClean="0"/>
              <a:t>ggvis</a:t>
            </a:r>
            <a:r>
              <a:rPr lang="en-US" dirty="0" smtClean="0"/>
              <a:t> for interactive visualization</a:t>
            </a:r>
            <a:endParaRPr lang="en-US" dirty="0"/>
          </a:p>
          <a:p>
            <a:pPr lvl="1"/>
            <a:r>
              <a:rPr lang="en-US" dirty="0" smtClean="0"/>
              <a:t>UI: Excel, Tableau, </a:t>
            </a:r>
            <a:r>
              <a:rPr lang="en-US" dirty="0" smtClean="0">
                <a:hlinkClick r:id="rId5"/>
              </a:rPr>
              <a:t>vega.github.io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keshif.me</a:t>
            </a:r>
            <a:endParaRPr lang="en-US" dirty="0" smtClean="0"/>
          </a:p>
          <a:p>
            <a:pPr lvl="1"/>
            <a:endParaRPr lang="en-US" dirty="0"/>
          </a:p>
          <a:p>
            <a:pPr marL="5953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71600" y="2438401"/>
            <a:ext cx="64008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700" dirty="0">
                <a:hlinkClick r:id="rId2"/>
              </a:rPr>
              <a:t>https</a:t>
            </a:r>
            <a:r>
              <a:rPr lang="en-US" sz="2700" dirty="0" smtClean="0">
                <a:hlinkClick r:id="rId2"/>
              </a:rPr>
              <a:t>://us-bea.github.io/econ-visual-guide</a:t>
            </a:r>
            <a:r>
              <a:rPr lang="en-US" sz="270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153400" y="6613525"/>
            <a:ext cx="990600" cy="168275"/>
          </a:xfrm>
        </p:spPr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40475"/>
            <a:ext cx="533400" cy="196850"/>
          </a:xfrm>
        </p:spPr>
        <p:txBody>
          <a:bodyPr/>
          <a:lstStyle/>
          <a:p>
            <a:fld id="{2F2C37F8-DB9F-4D58-B490-F5ECA928CA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Final Word of Warning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5029200"/>
            <a:ext cx="8763000" cy="1804219"/>
          </a:xfrm>
        </p:spPr>
        <p:txBody>
          <a:bodyPr/>
          <a:lstStyle/>
          <a:p>
            <a:pPr marL="5953" indent="0">
              <a:buNone/>
            </a:pPr>
            <a:r>
              <a:rPr lang="en-US" dirty="0"/>
              <a:t>“For […] small data sets, usually a simple table shows the data more effectively than a graph, let alone a </a:t>
            </a:r>
            <a:r>
              <a:rPr lang="en-US" dirty="0" err="1" smtClean="0"/>
              <a:t>chartjunk</a:t>
            </a:r>
            <a:r>
              <a:rPr lang="en-US" dirty="0" smtClean="0"/>
              <a:t> graph</a:t>
            </a:r>
            <a:r>
              <a:rPr lang="en-US" dirty="0"/>
              <a:t>.” </a:t>
            </a:r>
            <a:endParaRPr lang="en-US" dirty="0" smtClean="0"/>
          </a:p>
          <a:p>
            <a:pPr marL="5953" indent="0">
              <a:buNone/>
            </a:pPr>
            <a:r>
              <a:rPr lang="en-US" dirty="0" smtClean="0"/>
              <a:t>–Edward </a:t>
            </a:r>
            <a:r>
              <a:rPr lang="en-US" dirty="0" err="1" smtClean="0"/>
              <a:t>Tufte</a:t>
            </a:r>
            <a:r>
              <a:rPr lang="en-US" dirty="0" smtClean="0"/>
              <a:t>, </a:t>
            </a:r>
            <a:r>
              <a:rPr lang="en-US" i="1" dirty="0" smtClean="0"/>
              <a:t>The </a:t>
            </a:r>
            <a:r>
              <a:rPr lang="en-US" i="1" dirty="0"/>
              <a:t>Visual Display of Quantitative </a:t>
            </a:r>
            <a:r>
              <a:rPr lang="en-US" i="1" dirty="0" smtClean="0"/>
              <a:t>Information.</a:t>
            </a:r>
            <a:r>
              <a:rPr lang="en-US" dirty="0" smtClean="0"/>
              <a:t> 2001</a:t>
            </a:r>
            <a:endParaRPr lang="en-US" dirty="0"/>
          </a:p>
        </p:txBody>
      </p:sp>
      <p:pic>
        <p:nvPicPr>
          <p:cNvPr id="2050" name="Picture 2" descr="https://www.edwardtufte.com/bboard/images/0000MK-5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61722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3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advice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C37F8-DB9F-4D58-B490-F5ECA928CAA2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2438400"/>
            <a:ext cx="8763000" cy="1880419"/>
          </a:xfrm>
        </p:spPr>
        <p:txBody>
          <a:bodyPr>
            <a:normAutofit/>
          </a:bodyPr>
          <a:lstStyle/>
          <a:p>
            <a:pPr marL="5953" indent="0" algn="ctr">
              <a:buNone/>
            </a:pPr>
            <a:r>
              <a:rPr lang="en-US" sz="9600" dirty="0" smtClean="0"/>
              <a:t>SKETCH FIRST</a:t>
            </a:r>
            <a:r>
              <a:rPr lang="en-US" sz="6600" dirty="0" smtClean="0"/>
              <a:t>(</a:t>
            </a:r>
            <a:r>
              <a:rPr lang="en-US" sz="6600" dirty="0" err="1" smtClean="0"/>
              <a:t>ish</a:t>
            </a:r>
            <a:r>
              <a:rPr lang="en-US" sz="6600" dirty="0" smtClean="0"/>
              <a:t>)</a:t>
            </a:r>
            <a:r>
              <a:rPr lang="en-US" sz="9600" dirty="0" smtClean="0"/>
              <a:t>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930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1752600"/>
            <a:ext cx="91440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you!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400" dirty="0" smtClean="0">
                <a:hlinkClick r:id="rId2"/>
              </a:rPr>
              <a:t>Jeffrey.Chen@bea.gov</a:t>
            </a:r>
            <a:r>
              <a:rPr lang="en-US" sz="2400" dirty="0" smtClean="0"/>
              <a:t> 			</a:t>
            </a:r>
            <a:r>
              <a:rPr lang="en-US" sz="2400" dirty="0" smtClean="0">
                <a:hlinkClick r:id="rId3"/>
              </a:rPr>
              <a:t>Andrea.Julca@bea.gov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https://github.com/us-bea</a:t>
            </a:r>
            <a:r>
              <a:rPr lang="en-US" sz="2400" dirty="0" smtClean="0">
                <a:hlinkClick r:id="rId4"/>
              </a:rPr>
              <a:t>/</a:t>
            </a:r>
            <a:r>
              <a:rPr lang="en-US" sz="2400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153400" y="6613525"/>
            <a:ext cx="990600" cy="168275"/>
          </a:xfrm>
        </p:spPr>
        <p:txBody>
          <a:bodyPr/>
          <a:lstStyle/>
          <a:p>
            <a:fld id="{2AD1B2E3-3E40-5040-904C-5D9B1F512E40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40475"/>
            <a:ext cx="533400" cy="196850"/>
          </a:xfrm>
        </p:spPr>
        <p:txBody>
          <a:bodyPr/>
          <a:lstStyle/>
          <a:p>
            <a:fld id="{2F2C37F8-DB9F-4D58-B490-F5ECA928CA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19655"/>
      </p:ext>
    </p:extLst>
  </p:cSld>
  <p:clrMapOvr>
    <a:masterClrMapping/>
  </p:clrMapOvr>
</p:sld>
</file>

<file path=ppt/theme/theme1.xml><?xml version="1.0" encoding="utf-8"?>
<a:theme xmlns:a="http://schemas.openxmlformats.org/drawingml/2006/main" name="BEA-Presentation_Goldschmidt">
  <a:themeElements>
    <a:clrScheme name="BEA-Colors">
      <a:dk1>
        <a:srgbClr val="000000"/>
      </a:dk1>
      <a:lt1>
        <a:srgbClr val="FFFFFF"/>
      </a:lt1>
      <a:dk2>
        <a:srgbClr val="004C97"/>
      </a:dk2>
      <a:lt2>
        <a:srgbClr val="FFE9C3"/>
      </a:lt2>
      <a:accent1>
        <a:srgbClr val="004C97"/>
      </a:accent1>
      <a:accent2>
        <a:srgbClr val="C3D7EE"/>
      </a:accent2>
      <a:accent3>
        <a:srgbClr val="D86018"/>
      </a:accent3>
      <a:accent4>
        <a:srgbClr val="F2A900"/>
      </a:accent4>
      <a:accent5>
        <a:srgbClr val="9EA2A2"/>
      </a:accent5>
      <a:accent6>
        <a:srgbClr val="DCDEDF"/>
      </a:accent6>
      <a:hlink>
        <a:srgbClr val="004C97"/>
      </a:hlink>
      <a:folHlink>
        <a:srgbClr val="801F4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A-Presentation" id="{1A358093-687D-9244-A465-897A907D2E17}" vid="{CA775647-2094-834B-BB56-B238CC5747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BEA-Presentation_Goldschmidt</Template>
  <TotalTime>3700</TotalTime>
  <Words>398</Words>
  <Application>Microsoft Office PowerPoint</Application>
  <PresentationFormat>On-screen Show (4:3)</PresentationFormat>
  <Paragraphs>81</Paragraphs>
  <Slides>9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BEA-Presentation_Goldschmidt</vt:lpstr>
      <vt:lpstr>Visual Narratives: Data Video</vt:lpstr>
      <vt:lpstr>…So, what’s any of that got to do with BEA?</vt:lpstr>
      <vt:lpstr>…So, what’s any of that got to do with BEA?</vt:lpstr>
      <vt:lpstr>…So, what’s any of that got to do with BEA?</vt:lpstr>
      <vt:lpstr>Data and Tools</vt:lpstr>
      <vt:lpstr>Demo https://us-bea.github.io/econ-visual-guide </vt:lpstr>
      <vt:lpstr>A Final Word of Warning</vt:lpstr>
      <vt:lpstr>…And advice</vt:lpstr>
      <vt:lpstr>Thank you!  Jeffrey.Chen@bea.gov    Andrea.Julca@bea.gov   https://github.com/us-bea/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Journalism Tools</dc:title>
  <dc:creator>Andrea Batch</dc:creator>
  <cp:lastModifiedBy>Andrea Batch</cp:lastModifiedBy>
  <cp:revision>310</cp:revision>
  <dcterms:created xsi:type="dcterms:W3CDTF">2018-01-03T16:05:30Z</dcterms:created>
  <dcterms:modified xsi:type="dcterms:W3CDTF">2018-01-09T20:29:26Z</dcterms:modified>
</cp:coreProperties>
</file>